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oogle.com/url?sa=i&amp;url=https%3A%2F%2Fwww.youtube.com%2Fwatch%3Fv%3DQHpjlORVbsM&amp;psig=AOvVaw3surSqBqJdjPrnNNK_kehg&amp;ust=1614524096878000&amp;source=images&amp;cd=vfe&amp;ved=0CAIQjRxqFwoTCMiTm5Gpiu8CFQAAAAAdAAAAABAP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jbradley.com/toolkit-policy-vmt-reduction-program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1a3d0ec8b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1a3d0ec8b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1a3d0ec8b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1a3d0ec8b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0ae8789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0ae8789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https://www.incimages.com/uploaded_files/image/1920x1080/getty_153134181_93228.jpg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0e3b8a0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0e3b8a0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0e3b8a05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0e3b8a05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cited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https://www.google.com/url?sa=i&amp;url=https%3A%2F%2Fwww.youtube.com%2Fwatch%3Fv%3DQHpjlORVbsM&amp;psig=AOvVaw3surSqBqJdjPrnNNK_kehg&amp;ust=1614524096878000&amp;source=images&amp;cd=vfe&amp;ved=0CAIQjRxqFwoTCMiTm5Gpiu8CFQAAAAAdAAAAABAP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1a3d0ec8b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1a3d0ec8b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0e3b8a05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0e3b8a05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1a3d0ec8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1a3d0ec8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1a3d0ec8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1a3d0ec8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https://www.mjbradley.com/toolkit-policy-vmt-reduction-programs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hyperlink" Target="https://pyxis.nymag.com/v1/imgs/387/d86/d8530afe2737272eef1a8c0f74915feb79-30-car-emissions-pollution-epa.rsocial.w1200.jpg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inhabitat.com/wp-content/blogs.dir/1/files/2015/04/cars-cause-air-pollution.jp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5250"/>
            <a:ext cx="8520600" cy="141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26 - Data Challenge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Transportation </a:t>
            </a:r>
            <a:r>
              <a:rPr lang="en" sz="2800"/>
              <a:t>Management</a:t>
            </a:r>
            <a:r>
              <a:rPr lang="en" sz="2800"/>
              <a:t> 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441675"/>
            <a:ext cx="8520600" cy="14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Melanie Veliz, Michael Prebble, Franklin Dasho, and Adeel Ahmad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Montgomery College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 Engineering Majors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316375" y="2456575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5508900" y="4386150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8676800" y="4712175"/>
            <a:ext cx="4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63225"/>
            <a:ext cx="9144000" cy="202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ctrTitle"/>
          </p:nvPr>
        </p:nvSpPr>
        <p:spPr>
          <a:xfrm>
            <a:off x="311700" y="744575"/>
            <a:ext cx="8520600" cy="11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</a:t>
            </a:r>
            <a:r>
              <a:rPr lang="en"/>
              <a:t>Improve</a:t>
            </a:r>
            <a:r>
              <a:rPr lang="en"/>
              <a:t> Data?</a:t>
            </a:r>
            <a:endParaRPr/>
          </a:p>
        </p:txBody>
      </p:sp>
      <p:sp>
        <p:nvSpPr>
          <p:cNvPr id="132" name="Google Shape;132;p22"/>
          <p:cNvSpPr txBox="1"/>
          <p:nvPr>
            <p:ph idx="1" type="subTitle"/>
          </p:nvPr>
        </p:nvSpPr>
        <p:spPr>
          <a:xfrm>
            <a:off x="311700" y="20732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Cameras </a:t>
            </a:r>
            <a:endParaRPr/>
          </a:p>
        </p:txBody>
      </p:sp>
      <p:sp>
        <p:nvSpPr>
          <p:cNvPr id="133" name="Google Shape;133;p22"/>
          <p:cNvSpPr txBox="1"/>
          <p:nvPr/>
        </p:nvSpPr>
        <p:spPr>
          <a:xfrm>
            <a:off x="8570000" y="4818950"/>
            <a:ext cx="4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50" y="1763425"/>
            <a:ext cx="3665376" cy="31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450" y="1855475"/>
            <a:ext cx="3665375" cy="30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311700" y="119800"/>
            <a:ext cx="8520600" cy="118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28448"/>
              <a:buNone/>
            </a:pPr>
            <a:r>
              <a:rPr lang="en" sz="3480"/>
              <a:t>Dataset Level 1:</a:t>
            </a:r>
            <a:endParaRPr sz="34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28448"/>
              <a:buNone/>
            </a:pPr>
            <a:r>
              <a:rPr lang="en" sz="3480"/>
              <a:t>Transportation </a:t>
            </a:r>
            <a:r>
              <a:rPr lang="en" sz="3480"/>
              <a:t>Management</a:t>
            </a:r>
            <a:r>
              <a:rPr lang="en" sz="3480"/>
              <a:t> </a:t>
            </a:r>
            <a:endParaRPr sz="3480"/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11700" y="1414975"/>
            <a:ext cx="85206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is the best alternative way to travel, and is it optimum?</a:t>
            </a:r>
            <a:endParaRPr sz="2400"/>
          </a:p>
        </p:txBody>
      </p:sp>
      <p:sp>
        <p:nvSpPr>
          <p:cNvPr id="66" name="Google Shape;66;p14"/>
          <p:cNvSpPr txBox="1"/>
          <p:nvPr/>
        </p:nvSpPr>
        <p:spPr>
          <a:xfrm>
            <a:off x="1254800" y="2376100"/>
            <a:ext cx="59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 alone, ride with </a:t>
            </a:r>
            <a:r>
              <a:rPr lang="en"/>
              <a:t>others, walk, bicycle, telework, etc...</a:t>
            </a:r>
            <a:r>
              <a:rPr lang="en"/>
              <a:t> 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8832300" y="4878625"/>
            <a:ext cx="3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0" l="0" r="-22774" t="0"/>
          <a:stretch/>
        </p:blipFill>
        <p:spPr>
          <a:xfrm>
            <a:off x="38925" y="2736400"/>
            <a:ext cx="5727800" cy="214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900" y="2736400"/>
            <a:ext cx="4311700" cy="21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466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</a:t>
            </a:r>
            <a:r>
              <a:rPr lang="en"/>
              <a:t>ollution, traffic congestion, and environmental issues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TDM (Transportation Demand </a:t>
            </a:r>
            <a:r>
              <a:rPr lang="en"/>
              <a:t>Management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Survey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187" y="402175"/>
            <a:ext cx="3130575" cy="16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5041125" y="2045725"/>
            <a:ext cx="3632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Image cited: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https://pyxis.nymag.com/v1/imgs/387/d86/d8530afe2737272eef1a8c0f74915feb79-30-car-emissions-pollution-epa.rsocial.w1200.jpg</a:t>
            </a:r>
            <a:r>
              <a:rPr lang="en" sz="900"/>
              <a:t> </a:t>
            </a:r>
            <a:endParaRPr sz="9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0250" y="2806150"/>
            <a:ext cx="2670772" cy="16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5161025" y="4416475"/>
            <a:ext cx="343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Image cited: </a:t>
            </a:r>
            <a:r>
              <a:rPr lang="en" sz="900" u="sng">
                <a:solidFill>
                  <a:schemeClr val="hlink"/>
                </a:solidFill>
                <a:hlinkClick r:id="rId6"/>
              </a:rPr>
              <a:t>https://inhabitat.com/wp-content/blogs.dir/1/files/2015/04/cars-cause-air-pollution.jpg</a:t>
            </a:r>
            <a:r>
              <a:rPr lang="en" sz="900"/>
              <a:t> </a:t>
            </a:r>
            <a:endParaRPr sz="900"/>
          </a:p>
        </p:txBody>
      </p:sp>
      <p:sp>
        <p:nvSpPr>
          <p:cNvPr id="80" name="Google Shape;80;p15"/>
          <p:cNvSpPr txBox="1"/>
          <p:nvPr/>
        </p:nvSpPr>
        <p:spPr>
          <a:xfrm>
            <a:off x="8676425" y="4616575"/>
            <a:ext cx="3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Used: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Year 2017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Most recent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Most amount of data (without being overwhelming)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Data within 2017 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Form of transportation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# of miles traveled</a:t>
            </a:r>
            <a:endParaRPr sz="160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45025"/>
            <a:ext cx="4267200" cy="21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685925"/>
            <a:ext cx="4267200" cy="225542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8700325" y="4656125"/>
            <a:ext cx="3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Total Actual VMT generated by employees commuting by automobile </a:t>
            </a:r>
            <a:endParaRPr sz="2500"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373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VMT?			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</a:t>
            </a:r>
            <a:r>
              <a:rPr lang="en"/>
              <a:t>calculate</a:t>
            </a:r>
            <a:r>
              <a:rPr lang="en"/>
              <a:t> total VMT?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does column q3a, q6mon, q6tue, q6wed, q6wed, q6thu, q6fri, q6sat, q6su, agency and service represent?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387" y="2792750"/>
            <a:ext cx="4209226" cy="18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8418475" y="4490525"/>
            <a:ext cx="31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VMT in 2017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Calculated potential VMT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= 190932.715 miles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Graph </a:t>
            </a:r>
            <a:r>
              <a:rPr b="1" lang="en">
                <a:solidFill>
                  <a:srgbClr val="000000"/>
                </a:solidFill>
              </a:rPr>
              <a:t>observations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There seemed to be no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recorded data for Wheaton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And a large amount of data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that didn’t fall into the  different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services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675" y="445025"/>
            <a:ext cx="5497326" cy="4393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6189500" y="4703625"/>
            <a:ext cx="16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 traveled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152475"/>
            <a:ext cx="8336100" cy="3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Question 1: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Summing specific rows in q3a to find VMT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 VMT for Bethesda =  22070.65 miles / day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 VMT for North Bethesda =  53656.25 miles / day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 VMT for Friendship Heights =  7054.36 miles / day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 VMT for Greater Shady Grove =  8023.75 miles / day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 VMT for Silver Spring = 38376.30 miles / 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Question 2: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Total Potential VMT = </a:t>
            </a:r>
            <a:r>
              <a:rPr lang="en">
                <a:solidFill>
                  <a:srgbClr val="666666"/>
                </a:solidFill>
              </a:rPr>
              <a:t>190932.715 miles/day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Actual VMT vs. Potential VMT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 VMT - Actual VMT = 61745.41 miles/day</a:t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8676425" y="4616575"/>
            <a:ext cx="3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11178" l="0" r="61107" t="22403"/>
          <a:stretch/>
        </p:blipFill>
        <p:spPr>
          <a:xfrm>
            <a:off x="0" y="445025"/>
            <a:ext cx="4572000" cy="440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and Solution of Reducing VMT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251425" y="1096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Advantages:</a:t>
            </a:r>
            <a:endParaRPr i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Reduced greenhouse gas emissions and lesser air pollution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Reduced dependence on foreign oil and natural resources in general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Improves public health since people will be walking or riding bike to work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Solutions:</a:t>
            </a:r>
            <a:endParaRPr i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Shared Mobility Programs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Public Transportation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Pricing Mechanism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 txBox="1"/>
          <p:nvPr/>
        </p:nvSpPr>
        <p:spPr>
          <a:xfrm>
            <a:off x="8549050" y="4590975"/>
            <a:ext cx="2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